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7" r:id="rId4"/>
    <p:sldId id="268" r:id="rId5"/>
    <p:sldId id="261" r:id="rId6"/>
    <p:sldId id="262" r:id="rId7"/>
    <p:sldId id="263" r:id="rId8"/>
    <p:sldId id="264" r:id="rId9"/>
    <p:sldId id="265" r:id="rId10"/>
    <p:sldId id="281" r:id="rId11"/>
    <p:sldId id="289" r:id="rId12"/>
    <p:sldId id="282" r:id="rId13"/>
    <p:sldId id="290" r:id="rId14"/>
    <p:sldId id="280" r:id="rId15"/>
    <p:sldId id="29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09ED14-D0A7-43FB-A9D6-26C0B8E8EC8E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40DA928-044D-4447-915A-FFB147C6E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649" y="1447800"/>
            <a:ext cx="7175351" cy="1793167"/>
          </a:xfrm>
        </p:spPr>
        <p:txBody>
          <a:bodyPr/>
          <a:lstStyle/>
          <a:p>
            <a:r>
              <a:rPr lang="en-US" sz="6600" b="1" dirty="0" smtClean="0"/>
              <a:t>Polling Stations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</a:t>
            </a:r>
          </a:p>
          <a:p>
            <a:endParaRPr lang="en-US" dirty="0" smtClean="0"/>
          </a:p>
          <a:p>
            <a:r>
              <a:rPr lang="en-US" dirty="0" smtClean="0"/>
              <a:t>                  - </a:t>
            </a:r>
            <a:r>
              <a:rPr lang="en-US" sz="3600" b="1" i="1" dirty="0" smtClean="0">
                <a:solidFill>
                  <a:schemeClr val="tx1"/>
                </a:solidFill>
              </a:rPr>
              <a:t>finalization</a:t>
            </a: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chemeClr val="tx1"/>
                </a:solidFill>
              </a:rPr>
              <a:t>&amp;  setting up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Assured </a:t>
            </a:r>
            <a:r>
              <a:rPr lang="en-US" sz="2800" b="1" dirty="0"/>
              <a:t>Minimum Facilities </a:t>
            </a:r>
            <a:r>
              <a:rPr lang="en-US" sz="2800" b="1" dirty="0" smtClean="0"/>
              <a:t>(AMF</a:t>
            </a:r>
            <a:r>
              <a:rPr lang="en-US" sz="2800" b="1" dirty="0"/>
              <a:t>) at polling stations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300" dirty="0" smtClean="0"/>
              <a:t> </a:t>
            </a:r>
            <a:r>
              <a:rPr lang="en-IN" dirty="0" smtClean="0"/>
              <a:t> ECI </a:t>
            </a:r>
            <a:r>
              <a:rPr lang="en-IN" dirty="0"/>
              <a:t>has directed that voter </a:t>
            </a:r>
            <a:r>
              <a:rPr lang="en-IN" dirty="0" smtClean="0"/>
              <a:t>friendly facilities </a:t>
            </a:r>
            <a:r>
              <a:rPr lang="en-IN" dirty="0"/>
              <a:t>and amenities </a:t>
            </a:r>
            <a:r>
              <a:rPr lang="en-IN" dirty="0" smtClean="0"/>
              <a:t>shall </a:t>
            </a:r>
            <a:r>
              <a:rPr lang="en-IN" dirty="0"/>
              <a:t>be provided </a:t>
            </a:r>
            <a:r>
              <a:rPr lang="en-IN" dirty="0" smtClean="0"/>
              <a:t>at  polling  stations.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IN" dirty="0" smtClean="0"/>
              <a:t>   DEO  has to ensure availability of  following AMF at </a:t>
            </a:r>
            <a:r>
              <a:rPr lang="en-IN" dirty="0"/>
              <a:t>each </a:t>
            </a:r>
            <a:r>
              <a:rPr lang="en-IN" dirty="0" smtClean="0"/>
              <a:t>polling station :-</a:t>
            </a:r>
            <a:endParaRPr lang="en-IN" dirty="0"/>
          </a:p>
          <a:p>
            <a:pPr marL="457200" lvl="0" indent="-457200">
              <a:buFont typeface="+mj-lt"/>
              <a:buAutoNum type="arabicPeriod"/>
            </a:pPr>
            <a:r>
              <a:rPr lang="en-IN" dirty="0" smtClean="0"/>
              <a:t>   </a:t>
            </a:r>
            <a:r>
              <a:rPr lang="en-IN" b="1" i="1" dirty="0" smtClean="0"/>
              <a:t> Permanent Ramps with hand rails</a:t>
            </a:r>
            <a:endParaRPr lang="en-IN" b="1" i="1" dirty="0"/>
          </a:p>
          <a:p>
            <a:pPr marL="457200" lvl="0" indent="-457200">
              <a:buFont typeface="+mj-lt"/>
              <a:buAutoNum type="arabicPeriod"/>
            </a:pPr>
            <a:r>
              <a:rPr lang="en-IN" b="1" i="1" dirty="0" smtClean="0"/>
              <a:t>    Provision </a:t>
            </a:r>
            <a:r>
              <a:rPr lang="en-IN" b="1" i="1" dirty="0"/>
              <a:t>for drinking </a:t>
            </a:r>
            <a:r>
              <a:rPr lang="en-IN" b="1" i="1" dirty="0" smtClean="0"/>
              <a:t>water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b="1" i="1" dirty="0"/>
              <a:t> </a:t>
            </a:r>
            <a:r>
              <a:rPr lang="en-IN" b="1" i="1" dirty="0" smtClean="0"/>
              <a:t>   Separate </a:t>
            </a:r>
            <a:r>
              <a:rPr lang="en-IN" b="1" i="1" dirty="0"/>
              <a:t>Toilet for Men &amp; </a:t>
            </a:r>
            <a:r>
              <a:rPr lang="en-IN" b="1" i="1" dirty="0" smtClean="0"/>
              <a:t>Women</a:t>
            </a:r>
            <a:endParaRPr lang="en-IN" b="1" i="1" dirty="0"/>
          </a:p>
          <a:p>
            <a:pPr marL="457200" lvl="0" indent="-457200">
              <a:buFont typeface="+mj-lt"/>
              <a:buAutoNum type="arabicPeriod"/>
            </a:pPr>
            <a:r>
              <a:rPr lang="en-IN" b="1" i="1" dirty="0" smtClean="0"/>
              <a:t>    Electricity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i="1" dirty="0" smtClean="0"/>
              <a:t>    Adequate furniture</a:t>
            </a:r>
            <a:endParaRPr lang="en-IN" b="1" i="1" dirty="0"/>
          </a:p>
          <a:p>
            <a:pPr marL="457200" lvl="0" indent="-457200">
              <a:buFont typeface="+mj-lt"/>
              <a:buAutoNum type="arabicPeriod"/>
            </a:pPr>
            <a:r>
              <a:rPr lang="en-IN" b="1" i="1" dirty="0" smtClean="0"/>
              <a:t>    Proper signage </a:t>
            </a:r>
          </a:p>
          <a:p>
            <a:pPr marL="0" lvl="0" indent="0">
              <a:buNone/>
            </a:pPr>
            <a:r>
              <a:rPr lang="en-IN" b="1" i="1" dirty="0" smtClean="0"/>
              <a:t>7.      Help </a:t>
            </a:r>
            <a:r>
              <a:rPr lang="en-IN" b="1" i="1" dirty="0"/>
              <a:t>Desk</a:t>
            </a:r>
            <a:endParaRPr lang="en-IN" b="1" i="1" dirty="0" smtClean="0"/>
          </a:p>
          <a:p>
            <a:pPr marL="0" lvl="0" indent="0">
              <a:buNone/>
            </a:pPr>
            <a:r>
              <a:rPr lang="en-IN" b="1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90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b="1" dirty="0"/>
              <a:t>Assured Minimum Facilities (AMF) at polling stations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Stages to ensure AMF :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Identification of gaps in non availability of facilities (through physical verification)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Mitigation of gaps through intervention/construction work in co ordination with different Departments of the State Govt.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 smtClean="0"/>
              <a:t>Chalking out plan for making provision of alternative facilities where AMF in permanent nature can not be provided due to unavoidable reasons.</a:t>
            </a:r>
          </a:p>
          <a:p>
            <a:pPr marL="457200" indent="-457200">
              <a:buFont typeface="+mj-lt"/>
              <a:buAutoNum type="arabicPeriod"/>
            </a:pPr>
            <a:endParaRPr lang="en-IN" dirty="0"/>
          </a:p>
          <a:p>
            <a:pPr marL="0" indent="0">
              <a:buNone/>
            </a:pPr>
            <a:r>
              <a:rPr lang="en-IN" b="1" i="1" dirty="0" smtClean="0">
                <a:solidFill>
                  <a:srgbClr val="FF0000"/>
                </a:solidFill>
              </a:rPr>
              <a:t>Close monitoring with strict timeline is to be taken up </a:t>
            </a:r>
          </a:p>
          <a:p>
            <a:pPr marL="0" indent="0">
              <a:buNone/>
            </a:pPr>
            <a:r>
              <a:rPr lang="en-IN" b="1" i="1" dirty="0">
                <a:solidFill>
                  <a:srgbClr val="FF0000"/>
                </a:solidFill>
              </a:rPr>
              <a:t> </a:t>
            </a:r>
            <a:r>
              <a:rPr lang="en-IN" b="1" i="1" dirty="0" smtClean="0">
                <a:solidFill>
                  <a:srgbClr val="FF0000"/>
                </a:solidFill>
              </a:rPr>
              <a:t>                                   well in advance</a:t>
            </a:r>
            <a:endParaRPr lang="en-IN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Other facilities </a:t>
            </a:r>
            <a:r>
              <a:rPr lang="en-US" sz="2800" b="1" dirty="0"/>
              <a:t>at polling stations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81600"/>
          </a:xfrm>
          <a:noFill/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§"/>
            </a:pP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IN" dirty="0" smtClean="0"/>
              <a:t>Polling </a:t>
            </a:r>
            <a:r>
              <a:rPr lang="en-IN" dirty="0"/>
              <a:t>station </a:t>
            </a:r>
            <a:r>
              <a:rPr lang="en-IN" dirty="0" smtClean="0"/>
              <a:t>to </a:t>
            </a:r>
            <a:r>
              <a:rPr lang="en-IN" dirty="0"/>
              <a:t>have a minimum area of 20 sq. meters so that there is no congestion inside the polling </a:t>
            </a:r>
            <a:r>
              <a:rPr lang="en-IN" dirty="0" smtClean="0"/>
              <a:t>station</a:t>
            </a:r>
            <a:r>
              <a:rPr lang="en-IN" dirty="0"/>
              <a:t> </a:t>
            </a:r>
            <a:r>
              <a:rPr lang="en-IN" dirty="0" smtClean="0"/>
              <a:t>.</a:t>
            </a:r>
          </a:p>
          <a:p>
            <a:pPr lvl="0" algn="just">
              <a:buNone/>
            </a:pP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IN" dirty="0" smtClean="0"/>
              <a:t>Maximum distance to be covered by an elector to be not more than 2 km.</a:t>
            </a:r>
          </a:p>
          <a:p>
            <a:pPr lvl="0" algn="just">
              <a:buNone/>
            </a:pP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IN" dirty="0" smtClean="0"/>
              <a:t>Separate </a:t>
            </a:r>
            <a:r>
              <a:rPr lang="en-IN" dirty="0"/>
              <a:t>queues for men and women. For every man entering the polling station, two women should be allowed</a:t>
            </a:r>
            <a:r>
              <a:rPr lang="en-IN" dirty="0" smtClean="0"/>
              <a:t>.</a:t>
            </a:r>
          </a:p>
          <a:p>
            <a:pPr lvl="0" algn="just">
              <a:buNone/>
            </a:pP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IN" dirty="0" smtClean="0"/>
              <a:t> Old, </a:t>
            </a:r>
            <a:r>
              <a:rPr lang="en-IN" dirty="0"/>
              <a:t>infirm, pregnant women and differently abled persons should be allowed to enter the polling station without having to stand in the queue. </a:t>
            </a: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endParaRPr lang="en-IN" dirty="0"/>
          </a:p>
          <a:p>
            <a:pPr lvl="0" algn="just">
              <a:buFont typeface="Wingdings" pitchFamily="2" charset="2"/>
              <a:buChar char="§"/>
            </a:pPr>
            <a:endParaRPr lang="en-IN" dirty="0" smtClean="0"/>
          </a:p>
          <a:p>
            <a:pPr lvl="0" algn="just">
              <a:buFont typeface="Wingdings" pitchFamily="2" charset="2"/>
              <a:buChar char="§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3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AMF-Timeline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By 31.12.018-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Making provision of all AMF in permanent nature at polling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stations,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By 31.01.2019-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Making provision of alternative facilities wherever AMF in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permanent nature can not be constructed.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62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GIS &amp; BMF (Android Application) :</a:t>
            </a:r>
            <a:endParaRPr lang="en-US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63685"/>
            <a:ext cx="2955204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3998"/>
            <a:ext cx="2955204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545" y="1523999"/>
            <a:ext cx="2998455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9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Display at Polling Stations on Poll day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1" y="190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4478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</a:t>
            </a:r>
            <a:r>
              <a:rPr lang="en-US" sz="3200" dirty="0" smtClean="0"/>
              <a:t> Notice  </a:t>
            </a:r>
            <a:r>
              <a:rPr lang="en-US" sz="3200" dirty="0"/>
              <a:t>on area delineating Polling </a:t>
            </a:r>
            <a:r>
              <a:rPr lang="en-US" sz="3200" dirty="0" smtClean="0"/>
              <a:t>Stations.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2. Copy of Form 7A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3. Posters on How to Cast Vote with EVM &amp; </a:t>
            </a:r>
            <a:endParaRPr lang="en-US" sz="3200" dirty="0" smtClean="0"/>
          </a:p>
          <a:p>
            <a:r>
              <a:rPr lang="en-US" sz="3200" dirty="0" smtClean="0"/>
              <a:t>    VVPAT.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4. Important telephone nos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5. Working copy of Electoral Roll.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56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en-US" sz="6000" dirty="0"/>
          </a:p>
          <a:p>
            <a:pPr>
              <a:buNone/>
            </a:pPr>
            <a:r>
              <a:rPr lang="en-US" sz="6000" dirty="0" smtClean="0"/>
              <a:t>                      Thanks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EC210-113E-43E5-9B89-E26D7A3BB1A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28600" y="470206"/>
            <a:ext cx="8839200" cy="609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00100" lvl="1" indent="-342900">
              <a:lnSpc>
                <a:spcPct val="140000"/>
              </a:lnSpc>
              <a:tabLst>
                <a:tab pos="914400" algn="l"/>
              </a:tabLst>
            </a:pPr>
            <a:r>
              <a:rPr lang="en-US" sz="2800" b="1" dirty="0" smtClean="0">
                <a:solidFill>
                  <a:schemeClr val="tx2"/>
                </a:solidFill>
              </a:rPr>
              <a:t>Polling </a:t>
            </a:r>
            <a:r>
              <a:rPr lang="en-US" sz="2800" b="1" dirty="0">
                <a:solidFill>
                  <a:schemeClr val="tx2"/>
                </a:solidFill>
              </a:rPr>
              <a:t>Stations </a:t>
            </a:r>
          </a:p>
          <a:p>
            <a:pPr marL="342900" indent="-342900">
              <a:lnSpc>
                <a:spcPct val="140000"/>
              </a:lnSpc>
              <a:tabLst>
                <a:tab pos="914400" algn="l"/>
              </a:tabLst>
            </a:pPr>
            <a:r>
              <a:rPr lang="en-US" sz="2800" dirty="0" smtClean="0"/>
              <a:t>1</a:t>
            </a:r>
            <a:r>
              <a:rPr lang="en-US" sz="2800" dirty="0"/>
              <a:t>. DEO is responsible for making  provision for polling stations  and </a:t>
            </a:r>
            <a:r>
              <a:rPr lang="en-US" sz="2800" dirty="0">
                <a:solidFill>
                  <a:srgbClr val="FF0000"/>
                </a:solidFill>
              </a:rPr>
              <a:t>publication of the </a:t>
            </a:r>
            <a:r>
              <a:rPr lang="en-US" sz="2800" dirty="0" smtClean="0">
                <a:solidFill>
                  <a:srgbClr val="FF0000"/>
                </a:solidFill>
              </a:rPr>
              <a:t>list of polling </a:t>
            </a:r>
            <a:r>
              <a:rPr lang="en-US" sz="2800" dirty="0">
                <a:solidFill>
                  <a:srgbClr val="FF0000"/>
                </a:solidFill>
              </a:rPr>
              <a:t>stations</a:t>
            </a:r>
            <a:r>
              <a:rPr lang="en-US" sz="2800" dirty="0">
                <a:solidFill>
                  <a:srgbClr val="993300"/>
                </a:solidFill>
              </a:rPr>
              <a:t>.</a:t>
            </a:r>
            <a:r>
              <a:rPr lang="en-US" sz="2800" dirty="0"/>
              <a:t> </a:t>
            </a:r>
          </a:p>
          <a:p>
            <a:pPr marL="342900" indent="-342900">
              <a:lnSpc>
                <a:spcPct val="140000"/>
              </a:lnSpc>
              <a:tabLst>
                <a:tab pos="914400" algn="l"/>
              </a:tabLst>
            </a:pPr>
            <a:r>
              <a:rPr lang="en-US" sz="2800" dirty="0"/>
              <a:t>2. In case of adoption of existing list of polling </a:t>
            </a:r>
            <a:r>
              <a:rPr lang="en-US" sz="2800" dirty="0" smtClean="0"/>
              <a:t>stations, </a:t>
            </a:r>
            <a:r>
              <a:rPr lang="en-US" sz="2800" dirty="0"/>
              <a:t>no fresh approval of the Commission is necessary and Commission be intimated accordingly.</a:t>
            </a:r>
          </a:p>
          <a:p>
            <a:pPr marL="342900" indent="-342900">
              <a:lnSpc>
                <a:spcPct val="140000"/>
              </a:lnSpc>
              <a:tabLst>
                <a:tab pos="914400" algn="l"/>
              </a:tabLst>
            </a:pPr>
            <a:r>
              <a:rPr lang="en-US" sz="2800" dirty="0"/>
              <a:t>3.In case of any modification, approval of the Commission be obtained well in advance, </a:t>
            </a:r>
            <a:r>
              <a:rPr lang="en-US" sz="2800" dirty="0">
                <a:solidFill>
                  <a:srgbClr val="FF0000"/>
                </a:solidFill>
              </a:rPr>
              <a:t>at least two weeks before the last date for the withdrawal of candidature.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02621-9514-40BD-A94A-912824405E4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28600" y="1012727"/>
            <a:ext cx="8610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 startAt="4"/>
            </a:pPr>
            <a:r>
              <a:rPr lang="en-US" sz="2800" dirty="0"/>
              <a:t>In order to avoid congestion, </a:t>
            </a:r>
            <a:r>
              <a:rPr lang="en-US" sz="2800" b="1" dirty="0"/>
              <a:t>not more than 04 polling stations in urban area and 02 polling stations in rural areas</a:t>
            </a:r>
            <a:r>
              <a:rPr lang="en-US" sz="2800" dirty="0"/>
              <a:t> in one premise.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4"/>
            </a:pPr>
            <a:r>
              <a:rPr lang="en-US" sz="2800" b="1" dirty="0"/>
              <a:t>Temporary structures</a:t>
            </a:r>
            <a:r>
              <a:rPr lang="en-US" sz="2800" dirty="0"/>
              <a:t> to be avoided for risk of storm, fire etc. and also  for the expenditure factor.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4"/>
            </a:pPr>
            <a:r>
              <a:rPr lang="en-US" sz="2800" b="1" dirty="0" smtClean="0"/>
              <a:t>Not</a:t>
            </a:r>
            <a:r>
              <a:rPr lang="en-US" sz="2800" dirty="0" smtClean="0"/>
              <a:t> to </a:t>
            </a:r>
            <a:r>
              <a:rPr lang="en-US" sz="2800" dirty="0"/>
              <a:t>be located in </a:t>
            </a:r>
            <a:r>
              <a:rPr lang="en-US" sz="2800" b="1" dirty="0"/>
              <a:t>private buildings</a:t>
            </a:r>
            <a:r>
              <a:rPr lang="en-US" sz="2800" dirty="0"/>
              <a:t> or premises, religious places 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9248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</a:pPr>
            <a:r>
              <a:rPr lang="en-US" sz="2800" dirty="0" smtClean="0"/>
              <a:t>7.All buildings to be used are to be </a:t>
            </a:r>
            <a:r>
              <a:rPr lang="en-US" sz="2800" b="1" dirty="0" smtClean="0"/>
              <a:t>requisitioned by the DEO </a:t>
            </a:r>
            <a:r>
              <a:rPr lang="en-US" sz="2800" dirty="0" smtClean="0"/>
              <a:t> and should be at the disposal of the RO </a:t>
            </a:r>
            <a:r>
              <a:rPr lang="en-US" sz="2800" b="1" dirty="0" smtClean="0"/>
              <a:t>at least 24 hours before</a:t>
            </a:r>
            <a:r>
              <a:rPr lang="en-US" sz="2800" dirty="0" smtClean="0"/>
              <a:t> the poll till the completion of the poll.</a:t>
            </a:r>
          </a:p>
          <a:p>
            <a:pPr marL="342900" indent="-342900" algn="just">
              <a:lnSpc>
                <a:spcPct val="120000"/>
              </a:lnSpc>
            </a:pPr>
            <a:endParaRPr lang="en-US" sz="2800" dirty="0" smtClean="0"/>
          </a:p>
          <a:p>
            <a:pPr marL="342900" indent="-342900" algn="just">
              <a:lnSpc>
                <a:spcPct val="120000"/>
              </a:lnSpc>
            </a:pPr>
            <a:r>
              <a:rPr lang="en-US" sz="2800" dirty="0" smtClean="0"/>
              <a:t>8.During this period </a:t>
            </a:r>
            <a:r>
              <a:rPr lang="en-US" sz="2800" b="1" dirty="0" smtClean="0"/>
              <a:t>100 </a:t>
            </a:r>
            <a:r>
              <a:rPr lang="en-US" sz="2800" b="1" dirty="0" err="1" smtClean="0"/>
              <a:t>mts</a:t>
            </a:r>
            <a:r>
              <a:rPr lang="en-US" sz="2800" dirty="0" smtClean="0"/>
              <a:t> around the polling premise should be under the control of the </a:t>
            </a:r>
            <a:r>
              <a:rPr lang="en-US" sz="2800" b="1" dirty="0" smtClean="0"/>
              <a:t>Presiding Officer- sterilized zone 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F2FEA-5B76-49A4-9CD8-3300003EB7E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33400" y="502350"/>
            <a:ext cx="8305800" cy="530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10000"/>
              </a:lnSpc>
              <a:buFontTx/>
              <a:buAutoNum type="arabicPeriod" startAt="9"/>
            </a:pPr>
            <a:r>
              <a:rPr lang="en-US" sz="2800" b="1" dirty="0">
                <a:solidFill>
                  <a:srgbClr val="FF0000"/>
                </a:solidFill>
              </a:rPr>
              <a:t>To avoid inconvenience of the old, infirm, the polling station to be set up at the ground </a:t>
            </a:r>
            <a:r>
              <a:rPr lang="en-US" sz="2800" b="1" dirty="0" smtClean="0">
                <a:solidFill>
                  <a:srgbClr val="FF0000"/>
                </a:solidFill>
              </a:rPr>
              <a:t>floor.</a:t>
            </a:r>
          </a:p>
          <a:p>
            <a:pPr>
              <a:lnSpc>
                <a:spcPct val="110000"/>
              </a:lnSpc>
            </a:pPr>
            <a:endParaRPr lang="en-US" sz="2800" b="1" dirty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10. Ramps</a:t>
            </a:r>
            <a:r>
              <a:rPr lang="en-US" sz="2800" dirty="0" smtClean="0"/>
              <a:t> </a:t>
            </a:r>
            <a:r>
              <a:rPr lang="en-US" sz="2800" dirty="0"/>
              <a:t>to be provided to ease entry of </a:t>
            </a:r>
            <a:r>
              <a:rPr lang="en-US" sz="2800" dirty="0" smtClean="0"/>
              <a:t>the    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  physically </a:t>
            </a:r>
            <a:r>
              <a:rPr lang="en-US" sz="2800" dirty="0"/>
              <a:t>challenged persons</a:t>
            </a:r>
            <a:r>
              <a:rPr lang="en-US" sz="2800" dirty="0" smtClean="0"/>
              <a:t>.</a:t>
            </a:r>
          </a:p>
          <a:p>
            <a:pPr>
              <a:lnSpc>
                <a:spcPct val="110000"/>
              </a:lnSpc>
            </a:pP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11.The </a:t>
            </a:r>
            <a:r>
              <a:rPr lang="en-US" sz="2800" b="1" dirty="0"/>
              <a:t>location of polling station </a:t>
            </a:r>
            <a:r>
              <a:rPr lang="en-US" sz="2800" dirty="0"/>
              <a:t>should be  </a:t>
            </a:r>
            <a:r>
              <a:rPr lang="en-US" sz="2800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 selected </a:t>
            </a:r>
            <a:r>
              <a:rPr lang="en-US" sz="2800" dirty="0"/>
              <a:t>in such a way that </a:t>
            </a:r>
            <a:r>
              <a:rPr lang="en-US" sz="2800" b="1" dirty="0"/>
              <a:t>weaker sections of </a:t>
            </a:r>
            <a:endParaRPr lang="en-US" sz="2800" b="1" dirty="0" smtClean="0"/>
          </a:p>
          <a:p>
            <a:pPr>
              <a:lnSpc>
                <a:spcPct val="110000"/>
              </a:lnSpc>
            </a:pPr>
            <a:r>
              <a:rPr lang="en-US" sz="2800" b="1" dirty="0"/>
              <a:t> </a:t>
            </a:r>
            <a:r>
              <a:rPr lang="en-US" sz="2800" b="1" dirty="0" smtClean="0"/>
              <a:t>     population/ Minorities </a:t>
            </a:r>
            <a:r>
              <a:rPr lang="en-US" sz="2800" dirty="0" smtClean="0"/>
              <a:t> </a:t>
            </a:r>
            <a:r>
              <a:rPr lang="en-US" sz="2800" dirty="0"/>
              <a:t>are not prevented </a:t>
            </a:r>
            <a:r>
              <a:rPr lang="en-US" sz="2800" dirty="0" smtClean="0"/>
              <a:t>from    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  voting.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8C2E6-4EA3-4D79-AEBB-698A4F7E87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8600" y="548614"/>
            <a:ext cx="8575675" cy="59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Auxiliary </a:t>
            </a:r>
            <a:r>
              <a:rPr lang="en-US" sz="2800" b="1" dirty="0">
                <a:solidFill>
                  <a:schemeClr val="tx2"/>
                </a:solidFill>
              </a:rPr>
              <a:t>Polling Stations</a:t>
            </a:r>
          </a:p>
          <a:p>
            <a:pPr marL="342900" indent="-342900">
              <a:lnSpc>
                <a:spcPct val="140000"/>
              </a:lnSpc>
              <a:buFontTx/>
              <a:buAutoNum type="arabicPeriod"/>
            </a:pPr>
            <a:r>
              <a:rPr lang="en-US" sz="2800" dirty="0"/>
              <a:t> For more than 1200 </a:t>
            </a:r>
            <a:r>
              <a:rPr lang="en-US" sz="2800" dirty="0" smtClean="0"/>
              <a:t>voters, </a:t>
            </a:r>
            <a:r>
              <a:rPr lang="en-US" sz="2800" dirty="0"/>
              <a:t>an Auxiliary polling station will have to be provided  .</a:t>
            </a:r>
          </a:p>
          <a:p>
            <a:pPr marL="342900" indent="-342900">
              <a:lnSpc>
                <a:spcPct val="140000"/>
              </a:lnSpc>
              <a:buFontTx/>
              <a:buAutoNum type="arabicPeriod"/>
            </a:pPr>
            <a:r>
              <a:rPr lang="en-US" sz="2800" dirty="0"/>
              <a:t>It will be located within the same premise and will be denoted by ‘A’ having same serial number.</a:t>
            </a:r>
          </a:p>
          <a:p>
            <a:pPr marL="342900" indent="-342900">
              <a:lnSpc>
                <a:spcPct val="140000"/>
              </a:lnSpc>
              <a:buFontTx/>
              <a:buAutoNum type="arabicPeriod"/>
            </a:pPr>
            <a:endParaRPr lang="en-US" sz="2800" dirty="0"/>
          </a:p>
          <a:p>
            <a:pPr marL="342900" indent="-342900"/>
            <a:r>
              <a:rPr lang="en-US" sz="2800" b="1" dirty="0" smtClean="0">
                <a:solidFill>
                  <a:schemeClr val="tx2"/>
                </a:solidFill>
              </a:rPr>
              <a:t>Draft </a:t>
            </a:r>
            <a:r>
              <a:rPr lang="en-US" sz="2800" b="1" dirty="0">
                <a:solidFill>
                  <a:schemeClr val="tx2"/>
                </a:solidFill>
              </a:rPr>
              <a:t>Publication of the list of  Polling Station-</a:t>
            </a:r>
          </a:p>
          <a:p>
            <a:pPr marL="342900" indent="-342900"/>
            <a:endParaRPr lang="en-US" sz="2800" dirty="0">
              <a:solidFill>
                <a:srgbClr val="9933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800" dirty="0"/>
              <a:t> Will be published in Annexure III as Draft List  in the  </a:t>
            </a:r>
            <a:r>
              <a:rPr lang="en-US" sz="2800" dirty="0" smtClean="0"/>
              <a:t>language </a:t>
            </a:r>
            <a:r>
              <a:rPr lang="en-US" sz="2800" dirty="0"/>
              <a:t>of the roll and will have  a map.</a:t>
            </a:r>
          </a:p>
          <a:p>
            <a:pPr marL="342900" indent="-342900">
              <a:lnSpc>
                <a:spcPct val="140000"/>
              </a:lnSpc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ED5E8-224D-43CF-BD9C-08DC5E64F49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52400" y="278972"/>
            <a:ext cx="8610600" cy="625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10000"/>
              </a:lnSpc>
              <a:buFontTx/>
              <a:buAutoNum type="arabicPeriod" startAt="2"/>
            </a:pPr>
            <a:r>
              <a:rPr lang="en-US" sz="2800" dirty="0"/>
              <a:t>The notice of publication of draft list of polling stations (in Annexure </a:t>
            </a:r>
            <a:r>
              <a:rPr lang="en-US" sz="2800" dirty="0" smtClean="0"/>
              <a:t>IV) and </a:t>
            </a:r>
            <a:r>
              <a:rPr lang="en-US" sz="2800" dirty="0"/>
              <a:t>places at which it can be inspected to be given in local newspaper and written objections or suggestions invited for consideration.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800" dirty="0"/>
              <a:t>    Copies will be supplied to recognized political parties and sitting member of the Legislative Assembly.</a:t>
            </a:r>
          </a:p>
          <a:p>
            <a:pPr marL="342900" indent="-342900">
              <a:lnSpc>
                <a:spcPct val="110000"/>
              </a:lnSpc>
            </a:pPr>
            <a:r>
              <a:rPr lang="en-US" sz="2800" dirty="0"/>
              <a:t>3.The DEO will  take up the objections/suggestions  and prepare scrutiny sheet and  certificate in Annexure IV and V  and forward it to the CEO.</a:t>
            </a:r>
          </a:p>
          <a:p>
            <a:pPr marL="342900" indent="-342900">
              <a:lnSpc>
                <a:spcPct val="110000"/>
              </a:lnSpc>
            </a:pPr>
            <a:r>
              <a:rPr lang="en-US" sz="2800" dirty="0"/>
              <a:t>4.ECI will finally take decision on approval on the list forwarded by the CEO.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3F6A0-6336-419F-B709-AF5293D6A5A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347472"/>
            <a:ext cx="8610600" cy="621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chemeClr val="tx2"/>
                </a:solidFill>
              </a:rPr>
              <a:t>Final </a:t>
            </a:r>
            <a:r>
              <a:rPr lang="en-US" sz="2800" b="1" dirty="0">
                <a:solidFill>
                  <a:schemeClr val="tx2"/>
                </a:solidFill>
              </a:rPr>
              <a:t>Publication of the list of Polling Stations-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DEO will publish the list of polling stations </a:t>
            </a:r>
            <a:r>
              <a:rPr lang="en-US" sz="2800" dirty="0" smtClean="0"/>
              <a:t>(in </a:t>
            </a:r>
            <a:r>
              <a:rPr lang="en-US" sz="2800" dirty="0"/>
              <a:t>Annexure </a:t>
            </a:r>
            <a:r>
              <a:rPr lang="en-US" sz="2800" dirty="0" smtClean="0"/>
              <a:t>VI) </a:t>
            </a:r>
            <a:r>
              <a:rPr lang="en-US" sz="2800" dirty="0"/>
              <a:t>in the language of the roll.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n-US" sz="2800" dirty="0" smtClean="0"/>
              <a:t>No </a:t>
            </a:r>
            <a:r>
              <a:rPr lang="en-US" sz="2800" dirty="0"/>
              <a:t>modification will be carried out after the  final publication of the list of polling stations. For exceptional cases, it should be  referred to the </a:t>
            </a:r>
            <a:r>
              <a:rPr lang="en-US" sz="2800" dirty="0" smtClean="0"/>
              <a:t>Commission </a:t>
            </a:r>
            <a:r>
              <a:rPr lang="en-US" sz="2800" dirty="0"/>
              <a:t>for approval.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dirty="0" smtClean="0"/>
              <a:t>3. </a:t>
            </a:r>
            <a:r>
              <a:rPr lang="en-US" sz="2800" dirty="0"/>
              <a:t>All political parties and candidates will  have to be informed in writing.</a:t>
            </a:r>
          </a:p>
          <a:p>
            <a:pPr marL="342900" indent="-342900">
              <a:lnSpc>
                <a:spcPct val="120000"/>
              </a:lnSpc>
            </a:pPr>
            <a:r>
              <a:rPr lang="en-US" sz="2800" dirty="0" smtClean="0"/>
              <a:t>4.Change </a:t>
            </a:r>
            <a:r>
              <a:rPr lang="en-US" sz="2800" dirty="0"/>
              <a:t>in nomenclature need not to referred to the Commission for approval, but intimation must be given</a:t>
            </a:r>
            <a:r>
              <a:rPr lang="en-US" sz="2800" b="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FD979-5141-4602-94C4-4181B4C8C46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04800" y="1187708"/>
            <a:ext cx="8610600" cy="392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993300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Supply of copies of the list ( free of cost)</a:t>
            </a:r>
            <a:r>
              <a:rPr lang="en-US" sz="2800" b="1" dirty="0" smtClean="0">
                <a:solidFill>
                  <a:schemeClr val="tx2"/>
                </a:solidFill>
              </a:rPr>
              <a:t>-</a:t>
            </a:r>
            <a:endParaRPr lang="en-US" sz="2800" b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US" sz="2800" dirty="0"/>
              <a:t> One set to all recognized political parties</a:t>
            </a: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US" sz="2800" dirty="0"/>
              <a:t>Three sets to contesting </a:t>
            </a:r>
            <a:r>
              <a:rPr lang="en-US" sz="2800" dirty="0" smtClean="0"/>
              <a:t>candidates</a:t>
            </a: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US" sz="2800" dirty="0" smtClean="0"/>
              <a:t>One </a:t>
            </a:r>
            <a:r>
              <a:rPr lang="en-US" sz="2800" dirty="0"/>
              <a:t>set each to DGP, SP, CEO, RO, AROs, Police Stations</a:t>
            </a: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US" sz="2800" dirty="0"/>
              <a:t>Shall also be put on official website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288</TotalTime>
  <Words>890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Clarity</vt:lpstr>
      <vt:lpstr>Polling Stations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Assured Minimum Facilities (AMF) at polling stations </vt:lpstr>
      <vt:lpstr>Assured Minimum Facilities (AMF) at polling stations </vt:lpstr>
      <vt:lpstr>Other facilities at polling stations </vt:lpstr>
      <vt:lpstr>AMF-Timeline</vt:lpstr>
      <vt:lpstr>GIS &amp; BMF (Android Application) :</vt:lpstr>
      <vt:lpstr>Display at Polling Stations on Poll day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Polling Stations</dc:title>
  <dc:creator>computer</dc:creator>
  <cp:lastModifiedBy>IT</cp:lastModifiedBy>
  <cp:revision>50</cp:revision>
  <dcterms:created xsi:type="dcterms:W3CDTF">2014-01-14T16:35:35Z</dcterms:created>
  <dcterms:modified xsi:type="dcterms:W3CDTF">2018-10-25T12:18:39Z</dcterms:modified>
</cp:coreProperties>
</file>